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3004800" cy="9753600"/>
  <p:notesSz cx="6858000" cy="9144000"/>
  <p:defaultTextStyle>
    <a:lvl1pPr algn="ctr" defTabSz="584200">
      <a:defRPr sz="3200">
        <a:solidFill>
          <a:srgbClr val="546056"/>
        </a:solidFill>
        <a:latin typeface="+mn-lt"/>
        <a:ea typeface="+mn-ea"/>
        <a:cs typeface="+mn-cs"/>
        <a:sym typeface="Palatino"/>
      </a:defRPr>
    </a:lvl1pPr>
    <a:lvl2pPr indent="228600" algn="ctr" defTabSz="584200">
      <a:defRPr sz="3200">
        <a:solidFill>
          <a:srgbClr val="546056"/>
        </a:solidFill>
        <a:latin typeface="+mn-lt"/>
        <a:ea typeface="+mn-ea"/>
        <a:cs typeface="+mn-cs"/>
        <a:sym typeface="Palatino"/>
      </a:defRPr>
    </a:lvl2pPr>
    <a:lvl3pPr indent="457200" algn="ctr" defTabSz="584200">
      <a:defRPr sz="3200">
        <a:solidFill>
          <a:srgbClr val="546056"/>
        </a:solidFill>
        <a:latin typeface="+mn-lt"/>
        <a:ea typeface="+mn-ea"/>
        <a:cs typeface="+mn-cs"/>
        <a:sym typeface="Palatino"/>
      </a:defRPr>
    </a:lvl3pPr>
    <a:lvl4pPr indent="685800" algn="ctr" defTabSz="584200">
      <a:defRPr sz="3200">
        <a:solidFill>
          <a:srgbClr val="546056"/>
        </a:solidFill>
        <a:latin typeface="+mn-lt"/>
        <a:ea typeface="+mn-ea"/>
        <a:cs typeface="+mn-cs"/>
        <a:sym typeface="Palatino"/>
      </a:defRPr>
    </a:lvl4pPr>
    <a:lvl5pPr indent="914400" algn="ctr" defTabSz="584200">
      <a:defRPr sz="3200">
        <a:solidFill>
          <a:srgbClr val="546056"/>
        </a:solidFill>
        <a:latin typeface="+mn-lt"/>
        <a:ea typeface="+mn-ea"/>
        <a:cs typeface="+mn-cs"/>
        <a:sym typeface="Palatino"/>
      </a:defRPr>
    </a:lvl5pPr>
    <a:lvl6pPr indent="1143000" algn="ctr" defTabSz="584200">
      <a:defRPr sz="3200">
        <a:solidFill>
          <a:srgbClr val="546056"/>
        </a:solidFill>
        <a:latin typeface="+mn-lt"/>
        <a:ea typeface="+mn-ea"/>
        <a:cs typeface="+mn-cs"/>
        <a:sym typeface="Palatino"/>
      </a:defRPr>
    </a:lvl6pPr>
    <a:lvl7pPr indent="1371600" algn="ctr" defTabSz="584200">
      <a:defRPr sz="3200">
        <a:solidFill>
          <a:srgbClr val="546056"/>
        </a:solidFill>
        <a:latin typeface="+mn-lt"/>
        <a:ea typeface="+mn-ea"/>
        <a:cs typeface="+mn-cs"/>
        <a:sym typeface="Palatino"/>
      </a:defRPr>
    </a:lvl7pPr>
    <a:lvl8pPr indent="1600200" algn="ctr" defTabSz="584200">
      <a:defRPr sz="3200">
        <a:solidFill>
          <a:srgbClr val="546056"/>
        </a:solidFill>
        <a:latin typeface="+mn-lt"/>
        <a:ea typeface="+mn-ea"/>
        <a:cs typeface="+mn-cs"/>
        <a:sym typeface="Palatino"/>
      </a:defRPr>
    </a:lvl8pPr>
    <a:lvl9pPr indent="1828800" algn="ctr" defTabSz="584200">
      <a:defRPr sz="3200">
        <a:solidFill>
          <a:srgbClr val="546056"/>
        </a:solidFill>
        <a:latin typeface="+mn-lt"/>
        <a:ea typeface="+mn-ea"/>
        <a:cs typeface="+mn-cs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B59660"/>
              </a:solidFill>
              <a:prstDash val="solid"/>
              <a:miter lim="400000"/>
            </a:ln>
          </a:left>
          <a:right>
            <a:ln w="12700" cap="flat">
              <a:solidFill>
                <a:srgbClr val="B59660"/>
              </a:solidFill>
              <a:prstDash val="solid"/>
              <a:miter lim="400000"/>
            </a:ln>
          </a:right>
          <a:top>
            <a:ln w="127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solidFill>
                <a:srgbClr val="B59660"/>
              </a:solidFill>
              <a:prstDash val="solid"/>
              <a:miter lim="400000"/>
            </a:ln>
          </a:bottom>
          <a:insideH>
            <a:ln w="12700" cap="flat">
              <a:solidFill>
                <a:srgbClr val="B59660"/>
              </a:solidFill>
              <a:prstDash val="solid"/>
              <a:miter lim="400000"/>
            </a:ln>
          </a:insideH>
          <a:insideV>
            <a:ln w="12700" cap="flat">
              <a:solidFill>
                <a:srgbClr val="B5966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F8E8A">
              <a:alpha val="80000"/>
            </a:srgbClr>
          </a:solidFill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B06D">
              <a:alpha val="90000"/>
            </a:srgbClr>
          </a:solidFill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B06D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11000"/>
            </a:srgbClr>
          </a:solidFill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-1960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8550043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- No playing facilities or coaches available to initiate such a program.</a:t>
            </a:r>
          </a:p>
          <a:p>
            <a:pPr lvl="0">
              <a:defRPr sz="1800"/>
            </a:pPr>
            <a:r>
              <a:rPr sz="2200"/>
              <a:t>- It was also a way to give back to a community that had done so much for our University over the years.  </a:t>
            </a:r>
          </a:p>
          <a:p>
            <a:pPr lvl="0">
              <a:defRPr sz="1800"/>
            </a:pPr>
            <a:r>
              <a:rPr sz="2200"/>
              <a:t>- The coaching staff and players spend one hour per week training and teaching the sport.</a:t>
            </a:r>
          </a:p>
          <a:p>
            <a:pPr lvl="0">
              <a:defRPr sz="1800"/>
            </a:pPr>
            <a:r>
              <a:rPr sz="2200"/>
              <a:t>-The cost of the program is free.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Encourage college coaches and players to initiate a free volunteer-based program in community.</a:t>
            </a:r>
          </a:p>
          <a:p>
            <a:pPr lvl="0">
              <a:defRPr sz="1800"/>
            </a:pPr>
            <a:r>
              <a:rPr sz="2200"/>
              <a:t>Little ones - limited attention span, so you always need to be creative.  Its more about having fun than teaching hockey.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 Retrieving all material and format into functional worksheets for the staff.</a:t>
            </a:r>
          </a:p>
          <a:p>
            <a:pPr lvl="0">
              <a:defRPr sz="1800"/>
            </a:pPr>
            <a:r>
              <a:rPr sz="2200"/>
              <a:t>Liaison between coaches and parents.</a:t>
            </a:r>
          </a:p>
          <a:p>
            <a:pPr lvl="0">
              <a:defRPr sz="1800"/>
            </a:pPr>
            <a:r>
              <a:rPr sz="2200"/>
              <a:t>Responsible for updates and logistical information to parents - includes weather,where to meet, which team child is playing on (many forget).</a:t>
            </a:r>
          </a:p>
          <a:p>
            <a:pPr lvl="0">
              <a:defRPr sz="1800"/>
            </a:pPr>
            <a:r>
              <a:rPr sz="2200"/>
              <a:t>Attend every session for problem shooting - is stick size correct? is kid on proper team? is everyone having fun?</a:t>
            </a:r>
          </a:p>
          <a:p>
            <a:pPr lvl="0">
              <a:defRPr sz="1800"/>
            </a:pPr>
            <a:r>
              <a:rPr sz="2200"/>
              <a:t>Appoint one parent to be the “Parent Chair” in case of need.</a:t>
            </a:r>
          </a:p>
          <a:p>
            <a:pPr lvl="0">
              <a:defRPr sz="1800"/>
            </a:pPr>
            <a:r>
              <a:rPr sz="2200"/>
              <a:t>Coordinate end of the season party with Parent Chair.</a:t>
            </a:r>
          </a:p>
          <a:p>
            <a:pPr lvl="0">
              <a:defRPr sz="1800"/>
            </a:pPr>
            <a:r>
              <a:rPr sz="2200"/>
              <a:t>Update website with pertinent information.</a:t>
            </a:r>
          </a:p>
          <a:p>
            <a:pPr lvl="0">
              <a:defRPr sz="1800"/>
            </a:pPr>
            <a:r>
              <a:rPr sz="2200"/>
              <a:t>Weather updates.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Have fun</a:t>
            </a:r>
          </a:p>
          <a:p>
            <a:pPr lvl="0">
              <a:defRPr sz="1800"/>
            </a:pPr>
            <a:r>
              <a:rPr sz="2200"/>
              <a:t>Be open to meeting new friends</a:t>
            </a:r>
          </a:p>
          <a:p>
            <a:pPr lvl="0">
              <a:defRPr sz="1800"/>
            </a:pPr>
            <a:r>
              <a:rPr sz="2200"/>
              <a:t>Dress warm</a:t>
            </a:r>
          </a:p>
          <a:p>
            <a:pPr lvl="0">
              <a:defRPr sz="1800"/>
            </a:pPr>
            <a:r>
              <a:rPr sz="2200"/>
              <a:t>Listen to your coaches</a:t>
            </a:r>
          </a:p>
          <a:p>
            <a:pPr lvl="0">
              <a:defRPr sz="1800"/>
            </a:pPr>
            <a:r>
              <a:rPr sz="2200"/>
              <a:t>Ask questions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2902" lvl="0" indent="-272902">
              <a:buSzPct val="80000"/>
              <a:buChar char="•"/>
              <a:defRPr sz="1800"/>
            </a:pPr>
            <a:r>
              <a:rPr sz="2200"/>
              <a:t>Advertise on campus to all current faculty and staff</a:t>
            </a:r>
          </a:p>
          <a:p>
            <a:pPr marL="272902" lvl="0" indent="-272902">
              <a:buSzPct val="80000"/>
              <a:buChar char="•"/>
              <a:defRPr sz="1800"/>
            </a:pPr>
            <a:r>
              <a:rPr sz="2200"/>
              <a:t>Visit with local elementary and nearby charter schools </a:t>
            </a:r>
          </a:p>
          <a:p>
            <a:pPr marL="272902" lvl="0" indent="-272902">
              <a:buSzPct val="80000"/>
              <a:buChar char="•"/>
              <a:defRPr sz="1800"/>
            </a:pPr>
            <a:r>
              <a:rPr sz="2200"/>
              <a:t>Post on website </a:t>
            </a:r>
          </a:p>
          <a:p>
            <a:pPr marL="272902" lvl="0" indent="-272902">
              <a:buSzPct val="80000"/>
              <a:buChar char="•"/>
              <a:defRPr sz="1800"/>
            </a:pPr>
            <a:r>
              <a:rPr sz="2200"/>
              <a:t>Create curriculum for age groups and talent level - each session should build on past session.</a:t>
            </a:r>
          </a:p>
          <a:p>
            <a:pPr lvl="0">
              <a:defRPr sz="1800"/>
            </a:pPr>
            <a:r>
              <a:rPr sz="2200"/>
              <a:t>•	Use a variety of balls for teaching - handballs for youngest players.</a:t>
            </a:r>
          </a:p>
          <a:p>
            <a:pPr lvl="0">
              <a:defRPr sz="1800"/>
            </a:pPr>
            <a:r>
              <a:rPr sz="2200"/>
              <a:t>•	Have safety and medical supplies available at all sessions</a:t>
            </a:r>
          </a:p>
          <a:p>
            <a:pPr lvl="0">
              <a:defRPr sz="1800"/>
            </a:pPr>
            <a:r>
              <a:rPr sz="2200"/>
              <a:t>•	Have water available</a:t>
            </a:r>
          </a:p>
          <a:p>
            <a:pPr lvl="0">
              <a:defRPr sz="1800"/>
            </a:pPr>
            <a:r>
              <a:rPr sz="2200"/>
              <a:t>•	Ask for feedback and listen to what the kids say, and what they enjoy doing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this is why we do it, are you kidding me??? this is what its all about.</a:t>
            </a:r>
          </a:p>
          <a:p>
            <a:pPr lvl="0">
              <a:defRPr sz="1800"/>
            </a:pPr>
            <a:r>
              <a:rPr sz="2200"/>
              <a:t>My favorite day of the week was Wednesday because I did Field Hockey and I was on the Lion’s team.  I played against the Cheetahs and my team won the game.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647700" y="2095500"/>
            <a:ext cx="11709400" cy="29083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546056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647700" y="5207000"/>
            <a:ext cx="117094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One</a:t>
            </a:r>
          </a:p>
          <a:p>
            <a:pPr lvl="1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Two</a:t>
            </a:r>
          </a:p>
          <a:p>
            <a:pPr lvl="2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Three</a:t>
            </a:r>
          </a:p>
          <a:p>
            <a:pPr lvl="3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Four</a:t>
            </a:r>
          </a:p>
          <a:p>
            <a:pPr lvl="4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47700" y="6794500"/>
            <a:ext cx="11709400" cy="1422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546056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647700" y="8204200"/>
            <a:ext cx="117094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One</a:t>
            </a:r>
          </a:p>
          <a:p>
            <a:pPr lvl="1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Two</a:t>
            </a:r>
          </a:p>
          <a:p>
            <a:pPr lvl="2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Three</a:t>
            </a:r>
          </a:p>
          <a:p>
            <a:pPr lvl="3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Four</a:t>
            </a:r>
          </a:p>
          <a:p>
            <a:pPr lvl="4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47700" y="6794500"/>
            <a:ext cx="11709400" cy="1422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546056"/>
                </a:solidFill>
              </a:rP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647700" y="8204200"/>
            <a:ext cx="117094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One</a:t>
            </a:r>
          </a:p>
          <a:p>
            <a:pPr lvl="1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Two</a:t>
            </a:r>
          </a:p>
          <a:p>
            <a:pPr lvl="2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Three</a:t>
            </a:r>
          </a:p>
          <a:p>
            <a:pPr lvl="3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Four</a:t>
            </a:r>
          </a:p>
          <a:p>
            <a:pPr lvl="4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47700" y="3390900"/>
            <a:ext cx="11709400" cy="29591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546056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647700" y="1689100"/>
            <a:ext cx="5600700" cy="34925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546056"/>
                </a:solidFill>
              </a:rP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647700" y="5435600"/>
            <a:ext cx="5600700" cy="35941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One</a:t>
            </a:r>
          </a:p>
          <a:p>
            <a:pPr lvl="1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Two</a:t>
            </a:r>
          </a:p>
          <a:p>
            <a:pPr lvl="2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Three</a:t>
            </a:r>
          </a:p>
          <a:p>
            <a:pPr lvl="3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Four</a:t>
            </a:r>
          </a:p>
          <a:p>
            <a:pPr lvl="4"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717D75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>
                    <a:alpha val="95000"/>
                  </a:srgbClr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>
                    <a:alpha val="95000"/>
                  </a:srgbClr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54605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54605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54605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54605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54605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>
                    <a:alpha val="95000"/>
                  </a:srgbClr>
                </a:solidFill>
              </a:rP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647700" y="2628900"/>
            <a:ext cx="5600700" cy="6477000"/>
          </a:xfrm>
          <a:prstGeom prst="rect">
            <a:avLst/>
          </a:prstGeom>
        </p:spPr>
        <p:txBody>
          <a:bodyPr/>
          <a:lstStyle>
            <a:lvl1pPr marL="393700" indent="-393700">
              <a:lnSpc>
                <a:spcPct val="120000"/>
              </a:lnSpc>
              <a:spcBef>
                <a:spcPts val="2400"/>
              </a:spcBef>
              <a:buFont typeface="Zapf Dingbats"/>
              <a:buBlip>
                <a:blip r:embed="rId2"/>
              </a:buBlip>
              <a:defRPr sz="3200"/>
            </a:lvl1pPr>
            <a:lvl2pPr marL="787400" indent="-393700">
              <a:lnSpc>
                <a:spcPct val="120000"/>
              </a:lnSpc>
              <a:spcBef>
                <a:spcPts val="2400"/>
              </a:spcBef>
              <a:buFont typeface="Zapf Dingbats"/>
              <a:buBlip>
                <a:blip r:embed="rId2"/>
              </a:buBlip>
              <a:defRPr sz="3200"/>
            </a:lvl2pPr>
            <a:lvl3pPr marL="1181100" indent="-393700">
              <a:lnSpc>
                <a:spcPct val="120000"/>
              </a:lnSpc>
              <a:spcBef>
                <a:spcPts val="2400"/>
              </a:spcBef>
              <a:buFont typeface="Zapf Dingbats"/>
              <a:buBlip>
                <a:blip r:embed="rId2"/>
              </a:buBlip>
              <a:defRPr sz="3200"/>
            </a:lvl3pPr>
            <a:lvl4pPr marL="1574800" indent="-393700">
              <a:lnSpc>
                <a:spcPct val="120000"/>
              </a:lnSpc>
              <a:spcBef>
                <a:spcPts val="2400"/>
              </a:spcBef>
              <a:buFont typeface="Zapf Dingbats"/>
              <a:buBlip>
                <a:blip r:embed="rId2"/>
              </a:buBlip>
              <a:defRPr sz="3200"/>
            </a:lvl4pPr>
            <a:lvl5pPr marL="1968500" indent="-393700">
              <a:lnSpc>
                <a:spcPct val="120000"/>
              </a:lnSpc>
              <a:spcBef>
                <a:spcPts val="2400"/>
              </a:spcBef>
              <a:buFont typeface="Zapf Dingbats"/>
              <a:buBlip>
                <a:blip r:embed="rId2"/>
              </a:buBlip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4605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4605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4605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4605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4605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647700" y="647700"/>
            <a:ext cx="11709400" cy="84582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54605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54605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54605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54605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54605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>
                    <a:alpha val="95000"/>
                  </a:srgbClr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47700" y="2628900"/>
            <a:ext cx="11709400" cy="647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6"/>
              </a:buBlip>
            </a:lvl1pPr>
            <a:lvl2pPr>
              <a:buBlip>
                <a:blip r:embed="rId16"/>
              </a:buBlip>
            </a:lvl2pPr>
            <a:lvl3pPr>
              <a:buBlip>
                <a:blip r:embed="rId16"/>
              </a:buBlip>
            </a:lvl3pPr>
            <a:lvl4pPr>
              <a:buBlip>
                <a:blip r:embed="rId16"/>
              </a:buBlip>
            </a:lvl4pPr>
            <a:lvl5pPr>
              <a:buBlip>
                <a:blip r:embed="rId16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54605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54605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54605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54605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546056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 spd="med"/>
  <p:txStyles>
    <p:titleStyle>
      <a:lvl1pPr defTabSz="584200">
        <a:defRPr sz="7000">
          <a:solidFill>
            <a:srgbClr val="FFFFFF">
              <a:alpha val="95000"/>
            </a:srgbClr>
          </a:solidFill>
          <a:latin typeface="+mn-lt"/>
          <a:ea typeface="+mn-ea"/>
          <a:cs typeface="+mn-cs"/>
          <a:sym typeface="Palatino"/>
        </a:defRPr>
      </a:lvl1pPr>
      <a:lvl2pPr indent="228600" defTabSz="584200">
        <a:defRPr sz="7000">
          <a:solidFill>
            <a:srgbClr val="FFFFFF">
              <a:alpha val="95000"/>
            </a:srgbClr>
          </a:solidFill>
          <a:latin typeface="+mn-lt"/>
          <a:ea typeface="+mn-ea"/>
          <a:cs typeface="+mn-cs"/>
          <a:sym typeface="Palatino"/>
        </a:defRPr>
      </a:lvl2pPr>
      <a:lvl3pPr indent="457200" defTabSz="584200">
        <a:defRPr sz="7000">
          <a:solidFill>
            <a:srgbClr val="FFFFFF">
              <a:alpha val="95000"/>
            </a:srgbClr>
          </a:solidFill>
          <a:latin typeface="+mn-lt"/>
          <a:ea typeface="+mn-ea"/>
          <a:cs typeface="+mn-cs"/>
          <a:sym typeface="Palatino"/>
        </a:defRPr>
      </a:lvl3pPr>
      <a:lvl4pPr indent="685800" defTabSz="584200">
        <a:defRPr sz="7000">
          <a:solidFill>
            <a:srgbClr val="FFFFFF">
              <a:alpha val="95000"/>
            </a:srgbClr>
          </a:solidFill>
          <a:latin typeface="+mn-lt"/>
          <a:ea typeface="+mn-ea"/>
          <a:cs typeface="+mn-cs"/>
          <a:sym typeface="Palatino"/>
        </a:defRPr>
      </a:lvl4pPr>
      <a:lvl5pPr indent="914400" defTabSz="584200">
        <a:defRPr sz="7000">
          <a:solidFill>
            <a:srgbClr val="FFFFFF">
              <a:alpha val="95000"/>
            </a:srgbClr>
          </a:solidFill>
          <a:latin typeface="+mn-lt"/>
          <a:ea typeface="+mn-ea"/>
          <a:cs typeface="+mn-cs"/>
          <a:sym typeface="Palatino"/>
        </a:defRPr>
      </a:lvl5pPr>
      <a:lvl6pPr indent="1143000" defTabSz="584200">
        <a:defRPr sz="7000">
          <a:solidFill>
            <a:srgbClr val="FFFFFF">
              <a:alpha val="95000"/>
            </a:srgbClr>
          </a:solidFill>
          <a:latin typeface="+mn-lt"/>
          <a:ea typeface="+mn-ea"/>
          <a:cs typeface="+mn-cs"/>
          <a:sym typeface="Palatino"/>
        </a:defRPr>
      </a:lvl6pPr>
      <a:lvl7pPr indent="1371600" defTabSz="584200">
        <a:defRPr sz="7000">
          <a:solidFill>
            <a:srgbClr val="FFFFFF">
              <a:alpha val="95000"/>
            </a:srgbClr>
          </a:solidFill>
          <a:latin typeface="+mn-lt"/>
          <a:ea typeface="+mn-ea"/>
          <a:cs typeface="+mn-cs"/>
          <a:sym typeface="Palatino"/>
        </a:defRPr>
      </a:lvl7pPr>
      <a:lvl8pPr indent="1600200" defTabSz="584200">
        <a:defRPr sz="7000">
          <a:solidFill>
            <a:srgbClr val="FFFFFF">
              <a:alpha val="95000"/>
            </a:srgbClr>
          </a:solidFill>
          <a:latin typeface="+mn-lt"/>
          <a:ea typeface="+mn-ea"/>
          <a:cs typeface="+mn-cs"/>
          <a:sym typeface="Palatino"/>
        </a:defRPr>
      </a:lvl8pPr>
      <a:lvl9pPr indent="1828800" defTabSz="584200">
        <a:defRPr sz="7000">
          <a:solidFill>
            <a:srgbClr val="FFFFFF">
              <a:alpha val="95000"/>
            </a:srgbClr>
          </a:solidFill>
          <a:latin typeface="+mn-lt"/>
          <a:ea typeface="+mn-ea"/>
          <a:cs typeface="+mn-cs"/>
          <a:sym typeface="Palatino"/>
        </a:defRPr>
      </a:lvl9pPr>
    </p:titleStyle>
    <p:bodyStyle>
      <a:lvl1pPr marL="533400" indent="-533400" defTabSz="584200">
        <a:spcBef>
          <a:spcPts val="4200"/>
        </a:spcBef>
        <a:buSzPct val="40000"/>
        <a:buBlip>
          <a:blip r:embed="rId16"/>
        </a:buBlip>
        <a:defRPr sz="4300">
          <a:solidFill>
            <a:srgbClr val="546056"/>
          </a:solidFill>
          <a:latin typeface="+mn-lt"/>
          <a:ea typeface="+mn-ea"/>
          <a:cs typeface="+mn-cs"/>
          <a:sym typeface="Palatino"/>
        </a:defRPr>
      </a:lvl1pPr>
      <a:lvl2pPr marL="1066800" indent="-533400" defTabSz="584200">
        <a:spcBef>
          <a:spcPts val="4200"/>
        </a:spcBef>
        <a:buSzPct val="40000"/>
        <a:buBlip>
          <a:blip r:embed="rId16"/>
        </a:buBlip>
        <a:defRPr sz="4300">
          <a:solidFill>
            <a:srgbClr val="546056"/>
          </a:solidFill>
          <a:latin typeface="+mn-lt"/>
          <a:ea typeface="+mn-ea"/>
          <a:cs typeface="+mn-cs"/>
          <a:sym typeface="Palatino"/>
        </a:defRPr>
      </a:lvl2pPr>
      <a:lvl3pPr marL="1600200" indent="-533400" defTabSz="584200">
        <a:spcBef>
          <a:spcPts val="4200"/>
        </a:spcBef>
        <a:buSzPct val="40000"/>
        <a:buBlip>
          <a:blip r:embed="rId16"/>
        </a:buBlip>
        <a:defRPr sz="4300">
          <a:solidFill>
            <a:srgbClr val="546056"/>
          </a:solidFill>
          <a:latin typeface="+mn-lt"/>
          <a:ea typeface="+mn-ea"/>
          <a:cs typeface="+mn-cs"/>
          <a:sym typeface="Palatino"/>
        </a:defRPr>
      </a:lvl3pPr>
      <a:lvl4pPr marL="2133600" indent="-533400" defTabSz="584200">
        <a:spcBef>
          <a:spcPts val="4200"/>
        </a:spcBef>
        <a:buSzPct val="40000"/>
        <a:buBlip>
          <a:blip r:embed="rId16"/>
        </a:buBlip>
        <a:defRPr sz="4300">
          <a:solidFill>
            <a:srgbClr val="546056"/>
          </a:solidFill>
          <a:latin typeface="+mn-lt"/>
          <a:ea typeface="+mn-ea"/>
          <a:cs typeface="+mn-cs"/>
          <a:sym typeface="Palatino"/>
        </a:defRPr>
      </a:lvl4pPr>
      <a:lvl5pPr marL="2667000" indent="-533400" defTabSz="584200">
        <a:spcBef>
          <a:spcPts val="4200"/>
        </a:spcBef>
        <a:buSzPct val="40000"/>
        <a:buBlip>
          <a:blip r:embed="rId16"/>
        </a:buBlip>
        <a:defRPr sz="4300">
          <a:solidFill>
            <a:srgbClr val="546056"/>
          </a:solidFill>
          <a:latin typeface="+mn-lt"/>
          <a:ea typeface="+mn-ea"/>
          <a:cs typeface="+mn-cs"/>
          <a:sym typeface="Palatino"/>
        </a:defRPr>
      </a:lvl5pPr>
      <a:lvl6pPr marL="3200400" indent="-533400" defTabSz="584200">
        <a:spcBef>
          <a:spcPts val="4200"/>
        </a:spcBef>
        <a:buSzPct val="40000"/>
        <a:buBlip>
          <a:blip r:embed="rId16"/>
        </a:buBlip>
        <a:defRPr sz="4300">
          <a:solidFill>
            <a:srgbClr val="546056"/>
          </a:solidFill>
          <a:latin typeface="+mn-lt"/>
          <a:ea typeface="+mn-ea"/>
          <a:cs typeface="+mn-cs"/>
          <a:sym typeface="Palatino"/>
        </a:defRPr>
      </a:lvl6pPr>
      <a:lvl7pPr marL="3733800" indent="-533400" defTabSz="584200">
        <a:spcBef>
          <a:spcPts val="4200"/>
        </a:spcBef>
        <a:buSzPct val="40000"/>
        <a:buBlip>
          <a:blip r:embed="rId16"/>
        </a:buBlip>
        <a:defRPr sz="4300">
          <a:solidFill>
            <a:srgbClr val="546056"/>
          </a:solidFill>
          <a:latin typeface="+mn-lt"/>
          <a:ea typeface="+mn-ea"/>
          <a:cs typeface="+mn-cs"/>
          <a:sym typeface="Palatino"/>
        </a:defRPr>
      </a:lvl7pPr>
      <a:lvl8pPr marL="4267200" indent="-533400" defTabSz="584200">
        <a:spcBef>
          <a:spcPts val="4200"/>
        </a:spcBef>
        <a:buSzPct val="40000"/>
        <a:buBlip>
          <a:blip r:embed="rId16"/>
        </a:buBlip>
        <a:defRPr sz="4300">
          <a:solidFill>
            <a:srgbClr val="546056"/>
          </a:solidFill>
          <a:latin typeface="+mn-lt"/>
          <a:ea typeface="+mn-ea"/>
          <a:cs typeface="+mn-cs"/>
          <a:sym typeface="Palatino"/>
        </a:defRPr>
      </a:lvl8pPr>
      <a:lvl9pPr marL="4800600" indent="-533400" defTabSz="584200">
        <a:spcBef>
          <a:spcPts val="4200"/>
        </a:spcBef>
        <a:buSzPct val="40000"/>
        <a:buBlip>
          <a:blip r:embed="rId16"/>
        </a:buBlip>
        <a:defRPr sz="4300">
          <a:solidFill>
            <a:srgbClr val="546056"/>
          </a:solidFill>
          <a:latin typeface="+mn-lt"/>
          <a:ea typeface="+mn-ea"/>
          <a:cs typeface="+mn-cs"/>
          <a:sym typeface="Palatino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13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3.pn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AC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084" y="-931308"/>
            <a:ext cx="13048968" cy="13301083"/>
          </a:xfrm>
          <a:prstGeom prst="rect">
            <a:avLst/>
          </a:prstGeom>
        </p:spPr>
      </p:pic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749300" y="2546321"/>
            <a:ext cx="11709400" cy="2887204"/>
          </a:xfrm>
          <a:prstGeom prst="rect">
            <a:avLst/>
          </a:prstGeom>
        </p:spPr>
        <p:txBody>
          <a:bodyPr anchor="t"/>
          <a:lstStyle>
            <a:lvl1pPr>
              <a:defRPr sz="7900" b="1">
                <a:solidFill>
                  <a:srgbClr val="000000"/>
                </a:solidFill>
              </a:defRPr>
            </a:lvl1pPr>
          </a:lstStyle>
          <a:p>
            <a:pPr lvl="0">
              <a:defRPr sz="1800" b="0"/>
            </a:pPr>
            <a:r>
              <a:rPr sz="7900" b="1"/>
              <a:t>Developmental Hockey Programs for our Youth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647700" y="6284995"/>
            <a:ext cx="11709400" cy="1397001"/>
          </a:xfrm>
          <a:prstGeom prst="rect">
            <a:avLst/>
          </a:prstGeom>
        </p:spPr>
        <p:txBody>
          <a:bodyPr/>
          <a:lstStyle>
            <a:lvl1pPr>
              <a:defRPr sz="4200" b="1">
                <a:solidFill>
                  <a:srgbClr val="000000"/>
                </a:solidFill>
                <a:latin typeface="+mn-lt"/>
                <a:ea typeface="+mn-ea"/>
                <a:cs typeface="+mn-cs"/>
                <a:sym typeface="Palatino"/>
              </a:defRPr>
            </a:lvl1pPr>
          </a:lstStyle>
          <a:p>
            <a:pPr lvl="0">
              <a:defRPr sz="1800" b="0" i="0"/>
            </a:pPr>
            <a:r>
              <a:rPr sz="4200" b="1" i="1"/>
              <a:t>Blueprint for development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7"/>
          <p:cNvGrpSpPr/>
          <p:nvPr/>
        </p:nvGrpSpPr>
        <p:grpSpPr>
          <a:xfrm rot="20379093">
            <a:off x="239897" y="68600"/>
            <a:ext cx="7925992" cy="8551467"/>
            <a:chOff x="-25399" y="-25399"/>
            <a:chExt cx="7925990" cy="8551465"/>
          </a:xfrm>
        </p:grpSpPr>
        <p:pic>
          <p:nvPicPr>
            <p:cNvPr id="86" name="WEED WHACKERS NEW FLYER 2014.pdf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874997" cy="850066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5" name="Picture 84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5400" y="-25400"/>
              <a:ext cx="7925991" cy="8551466"/>
            </a:xfrm>
            <a:prstGeom prst="rect">
              <a:avLst/>
            </a:prstGeom>
            <a:effectLst/>
          </p:spPr>
        </p:pic>
      </p:grpSp>
      <p:pic>
        <p:nvPicPr>
          <p:cNvPr id="88" name="WEED WHACKERS NEW FLYER 2014_Page_2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7537" y="2873881"/>
            <a:ext cx="6155501" cy="6329883"/>
          </a:xfrm>
          <a:prstGeom prst="rect">
            <a:avLst/>
          </a:prstGeom>
          <a:ln w="25400">
            <a:solidFill/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1" animBg="1" advAuto="0"/>
      <p:bldP spid="88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9D3C"/>
            </a:gs>
            <a:gs pos="100000">
              <a:srgbClr val="FFE58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coaching weedies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49057" y="4740392"/>
            <a:ext cx="6105755" cy="46735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91" name="Shape 91"/>
          <p:cNvSpPr>
            <a:spLocks noGrp="1"/>
          </p:cNvSpPr>
          <p:nvPr>
            <p:ph type="body" idx="1"/>
          </p:nvPr>
        </p:nvSpPr>
        <p:spPr>
          <a:xfrm>
            <a:off x="573234" y="2826628"/>
            <a:ext cx="11383247" cy="4062244"/>
          </a:xfrm>
          <a:prstGeom prst="rect">
            <a:avLst/>
          </a:prstGeom>
          <a:ln w="9525">
            <a:bevel/>
          </a:ln>
        </p:spPr>
        <p:txBody>
          <a:bodyPr anchor="t"/>
          <a:lstStyle/>
          <a:p>
            <a:pPr marL="640079" marR="384047" lvl="1" indent="-448055" defTabSz="384047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688" b="1"/>
              <a:t>Meet with local High Schools.</a:t>
            </a:r>
          </a:p>
          <a:p>
            <a:pPr marL="640079" marR="384047" lvl="1" indent="-448055" defTabSz="384047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688" b="1"/>
              <a:t>Network on campus with faculty.</a:t>
            </a:r>
          </a:p>
          <a:p>
            <a:pPr marL="640079" marR="384047" lvl="1" indent="-448055" defTabSz="384047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688" b="1"/>
              <a:t>Find an 8 week period in your students schedule.</a:t>
            </a:r>
          </a:p>
          <a:p>
            <a:pPr marL="640079" marR="384047" lvl="1" indent="-448055" defTabSz="384047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688" b="1"/>
              <a:t>Develop Curriculum (age specific)</a:t>
            </a:r>
          </a:p>
          <a:p>
            <a:pPr marL="640079" marR="384047" lvl="1" indent="-448055" defTabSz="384047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688" b="1"/>
              <a:t>Set up fields.</a:t>
            </a:r>
          </a:p>
          <a:p>
            <a:pPr marL="640079" marR="384047" lvl="1" indent="-448055" defTabSz="384047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688" b="1"/>
              <a:t>Assign umpires.</a:t>
            </a:r>
          </a:p>
          <a:p>
            <a:pPr marL="640079" marR="384047" lvl="1" indent="-448055" defTabSz="384047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688" b="1"/>
              <a:t>Assign medical trainer.</a:t>
            </a:r>
          </a:p>
          <a:p>
            <a:pPr marL="640079" marR="384047" lvl="1" indent="-448055" defTabSz="384047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688" b="1"/>
              <a:t>Set up water stations.</a:t>
            </a:r>
          </a:p>
        </p:txBody>
      </p:sp>
      <p:pic>
        <p:nvPicPr>
          <p:cNvPr id="92" name="Picture 91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69302" y="806415"/>
            <a:ext cx="5666196" cy="134034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2" build="p" bldLvl="5" animBg="1" advAuto="0"/>
      <p:bldP spid="92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9D3C"/>
            </a:gs>
            <a:gs pos="100000">
              <a:srgbClr val="FFE58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9302" y="806415"/>
            <a:ext cx="5666196" cy="134034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95" name="Jess and girls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4712" y="3026931"/>
            <a:ext cx="5640844" cy="643046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xfrm>
            <a:off x="539300" y="3073126"/>
            <a:ext cx="11383246" cy="4062244"/>
          </a:xfrm>
          <a:prstGeom prst="rect">
            <a:avLst/>
          </a:prstGeom>
          <a:ln w="9525">
            <a:bevel/>
          </a:ln>
        </p:spPr>
        <p:txBody>
          <a:bodyPr anchor="t"/>
          <a:lstStyle/>
          <a:p>
            <a:pPr marL="546100" marR="457200" lvl="0" defTabSz="457200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Reviews, understands and implements curriculum.</a:t>
            </a:r>
          </a:p>
          <a:p>
            <a:pPr marL="546100" marR="457200" lvl="0" defTabSz="457200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Develops age-appropriate warm up.</a:t>
            </a:r>
          </a:p>
          <a:p>
            <a:pPr marL="546100" marR="457200" lvl="0" defTabSz="457200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Brings energy to each session.</a:t>
            </a:r>
          </a:p>
          <a:p>
            <a:pPr marL="546100" marR="457200" lvl="0" defTabSz="457200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Is creative and flexible.</a:t>
            </a:r>
          </a:p>
          <a:p>
            <a:pPr marL="546100" marR="457200" lvl="0" defTabSz="457200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Listens to the Weed Whackers.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1" animBg="1" advAuto="0"/>
      <p:bldP spid="96" grpId="2" build="p" bldLvl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9D3C"/>
            </a:gs>
            <a:gs pos="100000">
              <a:srgbClr val="FFE58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G_2004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92357" y="4933660"/>
            <a:ext cx="7450630" cy="441272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xfrm>
            <a:off x="810777" y="3107060"/>
            <a:ext cx="7327991" cy="3526780"/>
          </a:xfrm>
          <a:prstGeom prst="rect">
            <a:avLst/>
          </a:prstGeom>
          <a:ln w="9525">
            <a:bevel/>
          </a:ln>
        </p:spPr>
        <p:txBody>
          <a:bodyPr anchor="t"/>
          <a:lstStyle/>
          <a:p>
            <a:pPr marR="457200" lvl="0" defTabSz="457200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Have fun!</a:t>
            </a:r>
          </a:p>
          <a:p>
            <a:pPr marR="457200" lvl="0" defTabSz="457200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Be open to meeting new friends!</a:t>
            </a:r>
          </a:p>
          <a:p>
            <a:pPr marR="457200" lvl="0" defTabSz="457200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Dress warm and bring water.</a:t>
            </a:r>
          </a:p>
          <a:p>
            <a:pPr marR="457200" lvl="0" defTabSz="457200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Listen to your coaches.</a:t>
            </a:r>
          </a:p>
          <a:p>
            <a:pPr marR="457200" lvl="0" defTabSz="457200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Ask questions.</a:t>
            </a:r>
          </a:p>
        </p:txBody>
      </p:sp>
      <p:pic>
        <p:nvPicPr>
          <p:cNvPr id="100" name="Picture 99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82661" y="806415"/>
            <a:ext cx="6380481" cy="134034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1" build="p" bldLvl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weegee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23915" y="2107361"/>
            <a:ext cx="5518788" cy="637068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xfrm>
            <a:off x="647700" y="207713"/>
            <a:ext cx="11709400" cy="1432268"/>
          </a:xfrm>
          <a:prstGeom prst="rect">
            <a:avLst/>
          </a:prstGeom>
        </p:spPr>
        <p:txBody>
          <a:bodyPr anchor="t"/>
          <a:lstStyle>
            <a:lvl1pPr>
              <a:defRPr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000" b="1">
                <a:solidFill>
                  <a:srgbClr val="FFFFFF">
                    <a:alpha val="95000"/>
                  </a:srgbClr>
                </a:solidFill>
              </a:rPr>
              <a:t>Game Plan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idx="1"/>
          </p:nvPr>
        </p:nvSpPr>
        <p:spPr>
          <a:xfrm>
            <a:off x="306408" y="1939182"/>
            <a:ext cx="6973381" cy="6267776"/>
          </a:xfrm>
          <a:prstGeom prst="rect">
            <a:avLst/>
          </a:prstGeom>
        </p:spPr>
        <p:txBody>
          <a:bodyPr anchor="t"/>
          <a:lstStyle/>
          <a:p>
            <a:pPr marL="538716" marR="457200" lvl="0" indent="-310116" defTabSz="457200">
              <a:lnSpc>
                <a:spcPct val="100000"/>
              </a:lnSpc>
              <a:spcBef>
                <a:spcPts val="0"/>
              </a:spcBef>
              <a:buSzPct val="8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200" b="1"/>
              <a:t>Advertise on your campus.</a:t>
            </a:r>
          </a:p>
          <a:p>
            <a:pPr marL="538716" marR="457200" lvl="0" indent="-310116" defTabSz="457200">
              <a:lnSpc>
                <a:spcPct val="100000"/>
              </a:lnSpc>
              <a:spcBef>
                <a:spcPts val="0"/>
              </a:spcBef>
              <a:buSzPct val="8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200" b="1"/>
              <a:t>Visit with local elementary and charter schools.</a:t>
            </a:r>
          </a:p>
          <a:p>
            <a:pPr marL="538716" marR="457200" lvl="0" indent="-310116" defTabSz="457200">
              <a:lnSpc>
                <a:spcPct val="100000"/>
              </a:lnSpc>
              <a:spcBef>
                <a:spcPts val="0"/>
              </a:spcBef>
              <a:buSzPct val="8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200" b="1"/>
              <a:t>Post on website.</a:t>
            </a:r>
          </a:p>
          <a:p>
            <a:pPr marL="538716" marR="457200" lvl="0" indent="-310116" defTabSz="457200">
              <a:lnSpc>
                <a:spcPct val="100000"/>
              </a:lnSpc>
              <a:spcBef>
                <a:spcPts val="0"/>
              </a:spcBef>
              <a:buSzPct val="8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200" b="1"/>
              <a:t>Encourage local hockey enthusiasts to “spread the word”.</a:t>
            </a:r>
          </a:p>
          <a:p>
            <a:pPr marL="538716" marR="457200" lvl="0" indent="-310116" defTabSz="457200">
              <a:lnSpc>
                <a:spcPct val="100000"/>
              </a:lnSpc>
              <a:spcBef>
                <a:spcPts val="0"/>
              </a:spcBef>
              <a:buSzPct val="8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200" b="1"/>
              <a:t>If you have kids, call upon their friends.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1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9D3C"/>
            </a:gs>
            <a:gs pos="100000">
              <a:srgbClr val="D1BB6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april 2014 cannon 040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67917" y="1696930"/>
            <a:ext cx="5208710" cy="520532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647700" y="207713"/>
            <a:ext cx="11709400" cy="1432268"/>
          </a:xfrm>
          <a:prstGeom prst="rect">
            <a:avLst/>
          </a:prstGeom>
        </p:spPr>
        <p:txBody>
          <a:bodyPr anchor="t"/>
          <a:lstStyle>
            <a:lvl1pPr>
              <a:defRPr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000" b="1">
                <a:solidFill>
                  <a:srgbClr val="FFFFFF">
                    <a:alpha val="95000"/>
                  </a:srgbClr>
                </a:solidFill>
              </a:rPr>
              <a:t>Game Plan</a:t>
            </a:r>
          </a:p>
        </p:txBody>
      </p:sp>
      <p:pic>
        <p:nvPicPr>
          <p:cNvPr id="112" name="DSC_1033 copy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8404" y="6454557"/>
            <a:ext cx="6434837" cy="295114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13" name="Shape 113"/>
          <p:cNvSpPr>
            <a:spLocks noGrp="1"/>
          </p:cNvSpPr>
          <p:nvPr>
            <p:ph type="body" idx="1"/>
          </p:nvPr>
        </p:nvSpPr>
        <p:spPr>
          <a:xfrm>
            <a:off x="420324" y="1540769"/>
            <a:ext cx="6460220" cy="6773662"/>
          </a:xfrm>
          <a:prstGeom prst="rect">
            <a:avLst/>
          </a:prstGeom>
        </p:spPr>
        <p:txBody>
          <a:bodyPr anchor="t"/>
          <a:lstStyle/>
          <a:p>
            <a:pPr marL="538716" marR="457200" lvl="0" indent="-310116" defTabSz="457200">
              <a:lnSpc>
                <a:spcPct val="100000"/>
              </a:lnSpc>
              <a:spcBef>
                <a:spcPts val="0"/>
              </a:spcBef>
              <a:buSzPct val="8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200" b="1"/>
              <a:t>Create curriculum for all age groups and talent level.</a:t>
            </a:r>
          </a:p>
          <a:p>
            <a:pPr marL="538716" marR="457200" lvl="0" indent="-310116" defTabSz="457200">
              <a:lnSpc>
                <a:spcPct val="100000"/>
              </a:lnSpc>
              <a:spcBef>
                <a:spcPts val="0"/>
              </a:spcBef>
              <a:buSzPct val="8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200" b="1"/>
              <a:t>Use a variety of balls for teaching.</a:t>
            </a:r>
          </a:p>
          <a:p>
            <a:pPr marL="538716" marR="457200" lvl="0" indent="-310116" defTabSz="457200">
              <a:lnSpc>
                <a:spcPct val="100000"/>
              </a:lnSpc>
              <a:spcBef>
                <a:spcPts val="0"/>
              </a:spcBef>
              <a:buSzPct val="8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200" b="1"/>
              <a:t>Have safety and medical supplies available.</a:t>
            </a:r>
          </a:p>
          <a:p>
            <a:pPr marL="538716" marR="457200" lvl="0" indent="-310116" defTabSz="457200">
              <a:lnSpc>
                <a:spcPct val="100000"/>
              </a:lnSpc>
              <a:spcBef>
                <a:spcPts val="0"/>
              </a:spcBef>
              <a:buSzPct val="8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200" b="1"/>
              <a:t>Provide water.</a:t>
            </a:r>
          </a:p>
          <a:p>
            <a:pPr marL="538716" marR="457200" lvl="0" indent="-310116" defTabSz="457200">
              <a:lnSpc>
                <a:spcPct val="100000"/>
              </a:lnSpc>
              <a:spcBef>
                <a:spcPts val="0"/>
              </a:spcBef>
              <a:buSzPct val="8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200" b="1"/>
              <a:t>Ask for feedback and LISTEN to what the kids suggest.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1" build="p" bldLvl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Leo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59593" y="489484"/>
            <a:ext cx="4395481" cy="649766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647700" y="7593447"/>
            <a:ext cx="11709400" cy="1813968"/>
          </a:xfrm>
          <a:prstGeom prst="rect">
            <a:avLst/>
          </a:prstGeom>
        </p:spPr>
        <p:txBody>
          <a:bodyPr/>
          <a:lstStyle>
            <a:lvl1pPr>
              <a:defRPr sz="8900" b="1">
                <a:solidFill>
                  <a:srgbClr val="000000"/>
                </a:solidFill>
              </a:defRPr>
            </a:lvl1pPr>
          </a:lstStyle>
          <a:p>
            <a:pPr lvl="0">
              <a:defRPr sz="1800" b="0"/>
            </a:pPr>
            <a:r>
              <a:rPr sz="8900" b="1"/>
              <a:t>Costs and Benefits</a:t>
            </a:r>
          </a:p>
        </p:txBody>
      </p:sp>
      <p:pic>
        <p:nvPicPr>
          <p:cNvPr id="117" name="DSC_1024 copy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390" y="513636"/>
            <a:ext cx="6208104" cy="416731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18" name="IMG_0465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39977" y="4160852"/>
            <a:ext cx="5527920" cy="367341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19" name="Shape 119"/>
          <p:cNvSpPr/>
          <p:nvPr/>
        </p:nvSpPr>
        <p:spPr>
          <a:xfrm>
            <a:off x="7738860" y="7360967"/>
            <a:ext cx="4250656" cy="1"/>
          </a:xfrm>
          <a:prstGeom prst="line">
            <a:avLst/>
          </a:prstGeom>
          <a:ln w="63500">
            <a:solidFill>
              <a:srgbClr val="717D75"/>
            </a:solidFill>
            <a:custDash>
              <a:ds d="200000" sp="200000"/>
            </a:custDash>
            <a:miter lim="400000"/>
            <a:headEnd type="oval"/>
            <a:tailEnd type="oval"/>
          </a:ln>
          <a:effectLst>
            <a:outerShdw blurRad="63500" dist="29782" dir="5400000" rotWithShape="0">
              <a:srgbClr val="000000">
                <a:alpha val="24669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800" b="1"/>
            </a:pPr>
            <a:endParaRPr/>
          </a:p>
        </p:txBody>
      </p:sp>
      <p:sp>
        <p:nvSpPr>
          <p:cNvPr id="120" name="Shape 120"/>
          <p:cNvSpPr/>
          <p:nvPr/>
        </p:nvSpPr>
        <p:spPr>
          <a:xfrm flipV="1">
            <a:off x="1361558" y="5075633"/>
            <a:ext cx="1" cy="2643073"/>
          </a:xfrm>
          <a:prstGeom prst="line">
            <a:avLst/>
          </a:prstGeom>
          <a:ln w="63500">
            <a:solidFill>
              <a:srgbClr val="717D75"/>
            </a:solidFill>
            <a:custDash>
              <a:ds d="200000" sp="200000"/>
            </a:custDash>
            <a:miter lim="400000"/>
            <a:headEnd type="oval"/>
            <a:tailEnd type="oval"/>
          </a:ln>
          <a:effectLst>
            <a:outerShdw blurRad="63500" dist="29782" dir="5400000" rotWithShape="0">
              <a:srgbClr val="000000">
                <a:alpha val="24669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800" b="1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nic a-filtered.jpeg"/>
          <p:cNvPicPr/>
          <p:nvPr/>
        </p:nvPicPr>
        <p:blipFill>
          <a:blip r:embed="rId2" cstate="screen">
            <a:alphaModFix amt="40436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17" y="-1249760"/>
            <a:ext cx="12983917" cy="14234393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>
            <a:spLocks noGrp="1"/>
          </p:cNvSpPr>
          <p:nvPr>
            <p:ph type="body" idx="1"/>
          </p:nvPr>
        </p:nvSpPr>
        <p:spPr>
          <a:xfrm>
            <a:off x="647700" y="2692280"/>
            <a:ext cx="11709400" cy="4369040"/>
          </a:xfrm>
          <a:prstGeom prst="rect">
            <a:avLst/>
          </a:prstGeom>
        </p:spPr>
        <p:txBody>
          <a:bodyPr anchor="t"/>
          <a:lstStyle/>
          <a:p>
            <a:pPr marL="749595" marR="457200" lvl="0" indent="-520995" defTabSz="457200">
              <a:spcBef>
                <a:spcPts val="0"/>
              </a:spcBef>
              <a:buSzPct val="8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 b="1"/>
              <a:t>The costs to your program is time and enthusiasm. </a:t>
            </a:r>
          </a:p>
          <a:p>
            <a:pPr marL="749595" marR="457200" lvl="0" indent="-520995" defTabSz="457200">
              <a:spcBef>
                <a:spcPts val="0"/>
              </a:spcBef>
              <a:buSzPct val="8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 b="1"/>
              <a:t>Growth and exposure of our sport.</a:t>
            </a:r>
          </a:p>
          <a:p>
            <a:pPr marL="749595" marR="457200" lvl="0" indent="-520995" defTabSz="457200">
              <a:spcBef>
                <a:spcPts val="0"/>
              </a:spcBef>
              <a:buSzPct val="8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 b="1"/>
              <a:t>Health and physical benefits for our youth.</a:t>
            </a:r>
          </a:p>
          <a:p>
            <a:pPr marL="749595" marR="457200" lvl="0" indent="-520995" defTabSz="457200">
              <a:spcBef>
                <a:spcPts val="0"/>
              </a:spcBef>
              <a:buSzPct val="8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 b="1"/>
              <a:t>Behavioral benefits.</a:t>
            </a:r>
          </a:p>
          <a:p>
            <a:pPr marL="749595" marR="457200" lvl="0" indent="-520995" defTabSz="457200">
              <a:spcBef>
                <a:spcPts val="0"/>
              </a:spcBef>
              <a:buSzPct val="8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 b="1"/>
              <a:t>Personal development for your student athletes as well as the participants.</a:t>
            </a:r>
          </a:p>
          <a:p>
            <a:pPr marL="749595" marR="457200" lvl="0" indent="-520995" defTabSz="457200">
              <a:spcBef>
                <a:spcPts val="0"/>
              </a:spcBef>
              <a:buSzPct val="8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 b="1"/>
              <a:t>Community outreach for your institution.</a:t>
            </a:r>
          </a:p>
          <a:p>
            <a:pPr marL="749595" marR="457200" lvl="0" indent="-520995" defTabSz="457200">
              <a:spcBef>
                <a:spcPts val="0"/>
              </a:spcBef>
              <a:buSzPct val="80000"/>
              <a:buChar char="•"/>
              <a:defRPr sz="1800">
                <a:solidFill>
                  <a:srgbClr val="000000"/>
                </a:solidFill>
              </a:defRPr>
            </a:pPr>
            <a:r>
              <a:rPr sz="3200" b="1"/>
              <a:t>Creates visibility for your coaches.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1" build="p" bldLvl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9D3C"/>
            </a:gs>
            <a:gs pos="100000">
              <a:srgbClr val="FFE58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4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4353" y="2777092"/>
            <a:ext cx="10716094" cy="2615349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hoto copy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6762" y="554083"/>
            <a:ext cx="11471425" cy="850132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28" name="Shape 128"/>
          <p:cNvSpPr/>
          <p:nvPr/>
        </p:nvSpPr>
        <p:spPr>
          <a:xfrm>
            <a:off x="6259545" y="812678"/>
            <a:ext cx="3903267" cy="3502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07" y="0"/>
                </a:moveTo>
                <a:cubicBezTo>
                  <a:pt x="3719" y="0"/>
                  <a:pt x="3404" y="350"/>
                  <a:pt x="3404" y="783"/>
                </a:cubicBezTo>
                <a:lnTo>
                  <a:pt x="3404" y="13377"/>
                </a:lnTo>
                <a:lnTo>
                  <a:pt x="0" y="21600"/>
                </a:lnTo>
                <a:lnTo>
                  <a:pt x="5677" y="16534"/>
                </a:lnTo>
                <a:lnTo>
                  <a:pt x="20897" y="16534"/>
                </a:lnTo>
                <a:cubicBezTo>
                  <a:pt x="21285" y="16534"/>
                  <a:pt x="21600" y="16184"/>
                  <a:pt x="21600" y="15751"/>
                </a:cubicBezTo>
                <a:lnTo>
                  <a:pt x="21600" y="783"/>
                </a:lnTo>
                <a:cubicBezTo>
                  <a:pt x="21600" y="350"/>
                  <a:pt x="21285" y="0"/>
                  <a:pt x="20897" y="0"/>
                </a:cubicBezTo>
                <a:lnTo>
                  <a:pt x="4107" y="0"/>
                </a:lnTo>
                <a:close/>
              </a:path>
            </a:pathLst>
          </a:custGeom>
          <a:solidFill>
            <a:srgbClr val="E0BC5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800" b="1">
                <a:solidFill>
                  <a:srgbClr val="C6A240"/>
                </a:solidFill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6070897" y="4559300"/>
            <a:ext cx="863006" cy="635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6197897" y="4686300"/>
            <a:ext cx="863006" cy="635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7024268" y="955019"/>
            <a:ext cx="3023423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pPr lvl="0">
              <a:defRPr sz="1800" b="0"/>
            </a:pPr>
            <a:r>
              <a:rPr sz="2000" b="1"/>
              <a:t>My favorite day of the week was Wednesday because I did Field Hockey and I was on the Lion’s team.  I played against the Cheetahs and my team won the game.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9D3C"/>
            </a:gs>
            <a:gs pos="100000">
              <a:srgbClr val="D1BB6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hoto-1 copy-2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5425" y="679921"/>
            <a:ext cx="6195495" cy="431575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40" name="Shape 40"/>
          <p:cNvSpPr/>
          <p:nvPr/>
        </p:nvSpPr>
        <p:spPr>
          <a:xfrm flipH="1">
            <a:off x="904108" y="898311"/>
            <a:ext cx="1" cy="3021387"/>
          </a:xfrm>
          <a:prstGeom prst="line">
            <a:avLst/>
          </a:prstGeom>
          <a:ln w="63500">
            <a:solidFill>
              <a:srgbClr val="717D75"/>
            </a:solidFill>
            <a:custDash>
              <a:ds d="200000" sp="200000"/>
            </a:custDash>
            <a:miter lim="400000"/>
            <a:headEnd type="oval"/>
            <a:tailEnd type="oval"/>
          </a:ln>
          <a:effectLst>
            <a:outerShdw blurRad="63500" dist="29782" dir="5400000" rotWithShape="0">
              <a:srgbClr val="000000">
                <a:alpha val="24669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800" b="1"/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6725300" y="7068867"/>
            <a:ext cx="5582466" cy="1"/>
          </a:xfrm>
          <a:prstGeom prst="line">
            <a:avLst/>
          </a:prstGeom>
          <a:ln w="63500">
            <a:solidFill>
              <a:srgbClr val="717D75"/>
            </a:solidFill>
            <a:custDash>
              <a:ds d="200000" sp="200000"/>
            </a:custDash>
            <a:miter lim="400000"/>
            <a:headEnd type="oval"/>
            <a:tailEnd type="oval"/>
          </a:ln>
          <a:effectLst>
            <a:outerShdw blurRad="63500" dist="29782" dir="5400000" rotWithShape="0">
              <a:srgbClr val="000000">
                <a:alpha val="24669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800" b="1"/>
            </a:pPr>
            <a:endParaRPr/>
          </a:p>
        </p:txBody>
      </p:sp>
      <p:sp>
        <p:nvSpPr>
          <p:cNvPr id="42" name="Shape 42"/>
          <p:cNvSpPr/>
          <p:nvPr/>
        </p:nvSpPr>
        <p:spPr>
          <a:xfrm flipV="1">
            <a:off x="7997740" y="2684732"/>
            <a:ext cx="4209426" cy="1"/>
          </a:xfrm>
          <a:prstGeom prst="line">
            <a:avLst/>
          </a:prstGeom>
          <a:ln w="63500">
            <a:solidFill>
              <a:srgbClr val="717D75"/>
            </a:solidFill>
            <a:custDash>
              <a:ds d="200000" sp="200000"/>
            </a:custDash>
            <a:miter lim="400000"/>
            <a:headEnd type="oval"/>
            <a:tailEnd type="oval"/>
          </a:ln>
          <a:effectLst>
            <a:outerShdw blurRad="63500" dist="29782" dir="5400000" rotWithShape="0">
              <a:srgbClr val="000000">
                <a:alpha val="24669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800" b="1"/>
            </a:pPr>
            <a:endParaRPr/>
          </a:p>
        </p:txBody>
      </p:sp>
      <p:sp>
        <p:nvSpPr>
          <p:cNvPr id="43" name="Shape 43"/>
          <p:cNvSpPr/>
          <p:nvPr/>
        </p:nvSpPr>
        <p:spPr>
          <a:xfrm flipH="1">
            <a:off x="4502566" y="5451001"/>
            <a:ext cx="1" cy="2139861"/>
          </a:xfrm>
          <a:prstGeom prst="line">
            <a:avLst/>
          </a:prstGeom>
          <a:ln w="63500">
            <a:solidFill>
              <a:srgbClr val="717D75"/>
            </a:solidFill>
            <a:custDash>
              <a:ds d="200000" sp="200000"/>
            </a:custDash>
            <a:miter lim="400000"/>
            <a:headEnd type="oval"/>
            <a:tailEnd type="oval"/>
          </a:ln>
          <a:effectLst>
            <a:outerShdw blurRad="63500" dist="29782" dir="5400000" rotWithShape="0">
              <a:srgbClr val="000000">
                <a:alpha val="24669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800" b="1"/>
            </a:pPr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3910975" y="7430796"/>
            <a:ext cx="8722693" cy="1813967"/>
          </a:xfrm>
          <a:prstGeom prst="rect">
            <a:avLst/>
          </a:prstGeom>
        </p:spPr>
        <p:txBody>
          <a:bodyPr/>
          <a:lstStyle>
            <a:lvl1pPr algn="r">
              <a:defRPr sz="8900" b="1">
                <a:solidFill>
                  <a:srgbClr val="000000"/>
                </a:solidFill>
              </a:defRPr>
            </a:lvl1pPr>
          </a:lstStyle>
          <a:p>
            <a:pPr lvl="0">
              <a:defRPr sz="1800" b="0"/>
            </a:pPr>
            <a:r>
              <a:rPr sz="8900" b="1"/>
              <a:t>Weed Whackers</a:t>
            </a:r>
          </a:p>
        </p:txBody>
      </p:sp>
      <p:pic>
        <p:nvPicPr>
          <p:cNvPr id="45" name="lily2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320" y="4464587"/>
            <a:ext cx="3640938" cy="479544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46" name="weedies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94783" y="3155523"/>
            <a:ext cx="6220855" cy="354364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9D3C"/>
            </a:gs>
            <a:gs pos="100000">
              <a:srgbClr val="D1BB6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G_045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057" y="-55543"/>
            <a:ext cx="13152914" cy="986468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9D3C"/>
            </a:gs>
            <a:gs pos="100000">
              <a:srgbClr val="D1BB6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lily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033" y="-2099400"/>
            <a:ext cx="13108866" cy="1757613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9D3C"/>
            </a:gs>
            <a:gs pos="100000">
              <a:srgbClr val="D1BB6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G_1998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36922" y="-1148043"/>
            <a:ext cx="13278446" cy="1655375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9D3C"/>
            </a:gs>
            <a:gs pos="100000">
              <a:srgbClr val="D1BB6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G_2702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06277" y="-1781797"/>
            <a:ext cx="15017478" cy="1164673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9D3C"/>
            </a:gs>
            <a:gs pos="100000">
              <a:srgbClr val="D1BB6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G_2700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38113" y="-648693"/>
            <a:ext cx="13280859" cy="1105098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t"/>
          <a:lstStyle>
            <a:lvl1pPr>
              <a:defRPr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000" b="1">
                <a:solidFill>
                  <a:srgbClr val="FFFFFF">
                    <a:alpha val="95000"/>
                  </a:srgbClr>
                </a:solidFill>
              </a:rPr>
              <a:t>What is WeedWhackers?</a:t>
            </a:r>
          </a:p>
        </p:txBody>
      </p:sp>
      <p:pic>
        <p:nvPicPr>
          <p:cNvPr id="49" name="IMG00062-20100318-1815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3677" y="1500317"/>
            <a:ext cx="6375576" cy="415317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673099" y="5649478"/>
            <a:ext cx="11658601" cy="4269979"/>
          </a:xfrm>
          <a:prstGeom prst="rect">
            <a:avLst/>
          </a:prstGeom>
        </p:spPr>
        <p:txBody>
          <a:bodyPr lIns="469900" tIns="469900" rIns="469900" bIns="469900">
            <a:noAutofit/>
          </a:bodyPr>
          <a:lstStyle/>
          <a:p>
            <a:pPr marL="0" lvl="0" indent="0" algn="ctr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800" b="1"/>
              <a:t>Free, community-based field hockey program that began over 10 years ago because of the lack of hockey offered to young kids.</a:t>
            </a:r>
          </a:p>
          <a:p>
            <a:pPr marL="0" lv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2800" b="1">
              <a:solidFill>
                <a:srgbClr val="546056"/>
              </a:solidFill>
            </a:endParaRPr>
          </a:p>
        </p:txBody>
      </p:sp>
      <p:pic>
        <p:nvPicPr>
          <p:cNvPr id="51" name="IMG_6453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9601" y="2101931"/>
            <a:ext cx="5330213" cy="403612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9D3C"/>
            </a:gs>
            <a:gs pos="100000">
              <a:srgbClr val="D1BB6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WOMAN-hair-raising-freakout-660x40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08649" y="-98129"/>
            <a:ext cx="17388502" cy="10670218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1515318" y="1345654"/>
            <a:ext cx="9974164" cy="294694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104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0400" b="1">
                <a:solidFill>
                  <a:srgbClr val="FFFFFF"/>
                </a:solidFill>
              </a:rPr>
              <a:t>Why Do This?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625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625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9D3C"/>
            </a:gs>
            <a:gs pos="100000">
              <a:srgbClr val="FFE58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293348" y="-44438"/>
            <a:ext cx="12281045" cy="5656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9900" tIns="469900" rIns="469900" bIns="469900"/>
          <a:lstStyle/>
          <a:p>
            <a:pPr marL="533400" lvl="0" indent="-533400" algn="l"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Youth hockey is the LIFELINE to our profession.</a:t>
            </a:r>
          </a:p>
          <a:p>
            <a:pPr marL="533400" lvl="0" indent="-533400" algn="l"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Our turf facilities are the surface for young players.</a:t>
            </a:r>
          </a:p>
          <a:p>
            <a:pPr marL="533400" lvl="0" indent="-533400" algn="l"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It is a way to give back to our communities. </a:t>
            </a:r>
          </a:p>
          <a:p>
            <a:pPr marL="533400" lvl="0" indent="-533400" algn="l"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Involved “outside of the box” teaching for coaching staff and players.</a:t>
            </a:r>
          </a:p>
          <a:p>
            <a:pPr marL="533400" lvl="0" indent="-533400" algn="l"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Helped players realize what it’s like to coach/teach.</a:t>
            </a:r>
          </a:p>
          <a:p>
            <a:pPr marL="533400" lvl="0" indent="-533400" algn="l"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It opens the door for ALL kids to play as there is no cost.</a:t>
            </a:r>
          </a:p>
        </p:txBody>
      </p:sp>
      <p:pic>
        <p:nvPicPr>
          <p:cNvPr id="59" name="IMG_2521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5000515"/>
            <a:ext cx="13004801" cy="4741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1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9D3C"/>
            </a:gs>
            <a:gs pos="100000">
              <a:srgbClr val="FFE58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4353" y="2403811"/>
            <a:ext cx="10716094" cy="4514562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0" advTm="0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9D3C"/>
            </a:gs>
            <a:gs pos="100000">
              <a:srgbClr val="FFE7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xfrm>
            <a:off x="647700" y="152400"/>
            <a:ext cx="11709400" cy="1520495"/>
          </a:xfrm>
          <a:prstGeom prst="rect">
            <a:avLst/>
          </a:prstGeom>
        </p:spPr>
        <p:txBody>
          <a:bodyPr anchor="t"/>
          <a:lstStyle>
            <a:lvl1pPr>
              <a:defRPr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000" b="1">
                <a:solidFill>
                  <a:srgbClr val="FFFFFF">
                    <a:alpha val="95000"/>
                  </a:srgbClr>
                </a:solidFill>
              </a:rPr>
              <a:t>The Challenges</a:t>
            </a:r>
          </a:p>
        </p:txBody>
      </p:sp>
      <p:pic>
        <p:nvPicPr>
          <p:cNvPr id="66" name="IMG_045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798" y="5276098"/>
            <a:ext cx="5195583" cy="389668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xfrm>
            <a:off x="400338" y="1372120"/>
            <a:ext cx="12204125" cy="3815288"/>
          </a:xfrm>
          <a:prstGeom prst="rect">
            <a:avLst/>
          </a:prstGeom>
        </p:spPr>
        <p:txBody>
          <a:bodyPr anchor="t"/>
          <a:lstStyle/>
          <a:p>
            <a:pPr marL="731519" marR="438911" lvl="0" indent="-512063" defTabSz="438911">
              <a:spcBef>
                <a:spcPts val="0"/>
              </a:spcBef>
              <a:buSzPct val="8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072" b="1"/>
              <a:t>Getting started!</a:t>
            </a:r>
          </a:p>
          <a:p>
            <a:pPr marL="731519" marR="438911" lvl="0" indent="-512063" defTabSz="438911">
              <a:spcBef>
                <a:spcPts val="0"/>
              </a:spcBef>
              <a:buSzPct val="8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072" b="1"/>
              <a:t>Soliciting a volunteer to be your Director of the program.</a:t>
            </a:r>
          </a:p>
          <a:p>
            <a:pPr marL="731519" marR="438911" lvl="0" indent="-512063" defTabSz="438911">
              <a:spcBef>
                <a:spcPts val="0"/>
              </a:spcBef>
              <a:buSzPct val="8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072" b="1"/>
              <a:t>Finding a consistent day of the week for 8 weeks.</a:t>
            </a:r>
          </a:p>
          <a:p>
            <a:pPr marL="731519" marR="438911" lvl="0" indent="-512063" defTabSz="438911">
              <a:spcBef>
                <a:spcPts val="0"/>
              </a:spcBef>
              <a:buSzPct val="8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072" b="1"/>
              <a:t>Providing bathrooms nearby.</a:t>
            </a:r>
          </a:p>
          <a:p>
            <a:pPr marL="731519" marR="438911" lvl="0" indent="-512063" defTabSz="438911">
              <a:spcBef>
                <a:spcPts val="0"/>
              </a:spcBef>
              <a:buSzPct val="8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072" b="1"/>
              <a:t>Having patience with the little one’s.</a:t>
            </a:r>
          </a:p>
          <a:p>
            <a:pPr marL="731519" marR="438911" lvl="0" indent="-512063" defTabSz="438911">
              <a:spcBef>
                <a:spcPts val="0"/>
              </a:spcBef>
              <a:buSzPct val="8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072" b="1"/>
              <a:t>Providing back up plans or alternate games for age groups.</a:t>
            </a:r>
          </a:p>
          <a:p>
            <a:pPr marL="731519" marR="438911" lvl="0" indent="-512063" defTabSz="438911">
              <a:spcBef>
                <a:spcPts val="0"/>
              </a:spcBef>
              <a:buSzPct val="8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072" b="1"/>
              <a:t>Creating a fun environment first, then teach.</a:t>
            </a:r>
          </a:p>
        </p:txBody>
      </p:sp>
      <p:pic>
        <p:nvPicPr>
          <p:cNvPr id="68" name="april 2014 cannon 041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7195" y="5659799"/>
            <a:ext cx="7029049" cy="389680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9D3C"/>
            </a:gs>
            <a:gs pos="100000">
              <a:srgbClr val="FFE58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88843" y="-8687"/>
            <a:ext cx="11709401" cy="20320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000" b="1">
                <a:solidFill>
                  <a:srgbClr val="FFFFFF">
                    <a:alpha val="95000"/>
                  </a:srgbClr>
                </a:solidFill>
              </a:rPr>
              <a:t>Management</a:t>
            </a:r>
          </a:p>
        </p:txBody>
      </p:sp>
      <p:pic>
        <p:nvPicPr>
          <p:cNvPr id="73" name="Picture 7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3827667" y="5362952"/>
            <a:ext cx="5431754" cy="101601"/>
          </a:xfrm>
          <a:prstGeom prst="rect">
            <a:avLst/>
          </a:prstGeom>
        </p:spPr>
      </p:pic>
      <p:pic>
        <p:nvPicPr>
          <p:cNvPr id="75" name="Picture 74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40669" y="3981773"/>
            <a:ext cx="5605750" cy="924185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76" name="Picture 75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9525" y="5877189"/>
            <a:ext cx="5605750" cy="924185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77" name="Picture 76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0846" y="7772605"/>
            <a:ext cx="10425396" cy="924185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78" name="Picture 77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40669" y="2229416"/>
            <a:ext cx="5605750" cy="924185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1" animBg="1" advAuto="0"/>
      <p:bldP spid="73" grpId="6" animBg="1" advAuto="0"/>
      <p:bldP spid="75" grpId="3" animBg="1" advAuto="0"/>
      <p:bldP spid="76" grpId="4" animBg="1" advAuto="0"/>
      <p:bldP spid="77" grpId="5" animBg="1" advAuto="0"/>
      <p:bldP spid="78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9D3C"/>
            </a:gs>
            <a:gs pos="100000">
              <a:srgbClr val="FFE58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body" idx="1"/>
          </p:nvPr>
        </p:nvSpPr>
        <p:spPr>
          <a:xfrm>
            <a:off x="810777" y="2648943"/>
            <a:ext cx="11383246" cy="6151875"/>
          </a:xfrm>
          <a:prstGeom prst="rect">
            <a:avLst/>
          </a:prstGeom>
          <a:ln w="9525">
            <a:bevel/>
          </a:ln>
        </p:spPr>
        <p:txBody>
          <a:bodyPr anchor="t"/>
          <a:lstStyle/>
          <a:p>
            <a:pPr marL="482600" marR="457200" lvl="0" indent="-482600" defTabSz="457200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Acts as liaison between coaches and parents.</a:t>
            </a:r>
          </a:p>
          <a:p>
            <a:pPr marL="482600" marR="457200" lvl="0" indent="-482600" defTabSz="457200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Gathers information from parents and create worksheets for staff.</a:t>
            </a:r>
          </a:p>
          <a:p>
            <a:pPr marL="2006600" marR="457200" lvl="3" indent="-406400" defTabSz="457200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Stick size, gear, teams, etc.</a:t>
            </a:r>
          </a:p>
          <a:p>
            <a:pPr marL="482600" marR="457200" lvl="0" indent="-482600" defTabSz="457200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Creates easy-to-read worksheets for staff.</a:t>
            </a:r>
          </a:p>
          <a:p>
            <a:pPr marL="482600" marR="457200" lvl="0" indent="-482600" defTabSz="457200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Provides updates and logistical information to parents.</a:t>
            </a:r>
          </a:p>
          <a:p>
            <a:pPr marL="482600" marR="457200" lvl="0" indent="-482600" defTabSz="457200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Attends every session to address concerns or problems.</a:t>
            </a:r>
          </a:p>
          <a:p>
            <a:pPr marL="482600" marR="457200" lvl="0" indent="-482600" defTabSz="457200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Appoints one parent to be the “Parent Chair” if needed.</a:t>
            </a:r>
          </a:p>
          <a:p>
            <a:pPr marL="482600" marR="457200" lvl="0" indent="-482600" defTabSz="457200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Coordinates end of the season party with Parent Chair.</a:t>
            </a:r>
          </a:p>
          <a:p>
            <a:pPr marL="482600" marR="457200" lvl="0" indent="-482600" defTabSz="457200">
              <a:lnSpc>
                <a:spcPct val="110000"/>
              </a:lnSpc>
              <a:spcBef>
                <a:spcPts val="0"/>
              </a:spcBef>
              <a:buSzPct val="8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200" b="1"/>
              <a:t>Updates website with pertinent information.</a:t>
            </a:r>
          </a:p>
        </p:txBody>
      </p:sp>
      <p:pic>
        <p:nvPicPr>
          <p:cNvPr id="81" name="Picture 80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15726" y="660337"/>
            <a:ext cx="5641872" cy="1409675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2" build="p" bldLvl="5" animBg="1" advAuto="0"/>
      <p:bldP spid="81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rushedCanvas">
  <a:themeElements>
    <a:clrScheme name="BrushedCanvas">
      <a:dk1>
        <a:srgbClr val="546056"/>
      </a:dk1>
      <a:lt1>
        <a:srgbClr val="600C52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839</Words>
  <Application>Microsoft Macintosh PowerPoint</Application>
  <PresentationFormat>Custom</PresentationFormat>
  <Paragraphs>99</Paragraphs>
  <Slides>24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BrushedCanvas</vt:lpstr>
      <vt:lpstr>Developmental Hockey Programs for our Youth</vt:lpstr>
      <vt:lpstr>Weed Whackers</vt:lpstr>
      <vt:lpstr>What is WeedWhackers?</vt:lpstr>
      <vt:lpstr>PowerPoint Presentation</vt:lpstr>
      <vt:lpstr>PowerPoint Presentation</vt:lpstr>
      <vt:lpstr>PowerPoint Presentation</vt:lpstr>
      <vt:lpstr>The Challenges</vt:lpstr>
      <vt:lpstr>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 Plan</vt:lpstr>
      <vt:lpstr>Game Plan</vt:lpstr>
      <vt:lpstr>Costs and Benefits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Hockey Programs for our Youth</dc:title>
  <cp:lastModifiedBy>Stephanie Maychack</cp:lastModifiedBy>
  <cp:revision>1</cp:revision>
  <dcterms:modified xsi:type="dcterms:W3CDTF">2015-01-15T23:33:38Z</dcterms:modified>
</cp:coreProperties>
</file>